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58" r:id="rId3"/>
    <p:sldId id="259" r:id="rId4"/>
    <p:sldId id="264" r:id="rId5"/>
    <p:sldId id="265" r:id="rId6"/>
    <p:sldId id="270" r:id="rId7"/>
    <p:sldId id="268" r:id="rId8"/>
    <p:sldId id="266" r:id="rId9"/>
    <p:sldId id="267" r:id="rId10"/>
    <p:sldId id="269" r:id="rId11"/>
    <p:sldId id="261" r:id="rId12"/>
    <p:sldId id="262" r:id="rId13"/>
    <p:sldId id="263"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5" d="100"/>
          <a:sy n="115" d="100"/>
        </p:scale>
        <p:origin x="51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21356d9b0f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21356d9b0f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78414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2655c8f53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2655c8f53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200da5092a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200da5092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200da5092a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200da5092a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200da5092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200da5092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10825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51937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71654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5105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3282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1895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image" Target="../media/image6.jp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7.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0.xml"/><Relationship Id="rId5" Type="http://schemas.openxmlformats.org/officeDocument/2006/relationships/image" Target="../media/image8.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0.xml"/><Relationship Id="rId5" Type="http://schemas.openxmlformats.org/officeDocument/2006/relationships/image" Target="../media/image9.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0.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mt="10000"/>
          </a:blip>
          <a:stretch>
            <a:fillRect/>
          </a:stretch>
        </p:blipFill>
        <p:spPr>
          <a:xfrm>
            <a:off x="0" y="0"/>
            <a:ext cx="9144001" cy="5143501"/>
          </a:xfrm>
          <a:prstGeom prst="rect">
            <a:avLst/>
          </a:prstGeom>
          <a:noFill/>
          <a:ln>
            <a:noFill/>
          </a:ln>
        </p:spPr>
      </p:pic>
      <p:pic>
        <p:nvPicPr>
          <p:cNvPr id="55" name="Google Shape;55;p13"/>
          <p:cNvPicPr preferRelativeResize="0"/>
          <p:nvPr/>
        </p:nvPicPr>
        <p:blipFill rotWithShape="1">
          <a:blip r:embed="rId4">
            <a:alphaModFix/>
          </a:blip>
          <a:srcRect/>
          <a:stretch/>
        </p:blipFill>
        <p:spPr>
          <a:xfrm>
            <a:off x="349800" y="186500"/>
            <a:ext cx="1399901" cy="541300"/>
          </a:xfrm>
          <a:prstGeom prst="rect">
            <a:avLst/>
          </a:prstGeom>
          <a:noFill/>
          <a:ln>
            <a:noFill/>
          </a:ln>
        </p:spPr>
      </p:pic>
      <p:sp>
        <p:nvSpPr>
          <p:cNvPr id="56" name="Google Shape;56;p13"/>
          <p:cNvSpPr txBox="1"/>
          <p:nvPr/>
        </p:nvSpPr>
        <p:spPr>
          <a:xfrm>
            <a:off x="517900" y="1596200"/>
            <a:ext cx="4392000" cy="877133"/>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 sz="4500" b="1" dirty="0">
                <a:solidFill>
                  <a:schemeClr val="lt1"/>
                </a:solidFill>
                <a:latin typeface="Rubik"/>
                <a:ea typeface="Rubik"/>
                <a:cs typeface="Rubik"/>
                <a:sym typeface="Rubik"/>
              </a:rPr>
              <a:t>Business Analyst </a:t>
            </a:r>
            <a:endParaRPr sz="2000" dirty="0">
              <a:solidFill>
                <a:schemeClr val="lt1"/>
              </a:solidFill>
              <a:latin typeface="Rubik"/>
              <a:ea typeface="Rubik"/>
              <a:cs typeface="Rubik"/>
              <a:sym typeface="Rubik"/>
            </a:endParaRPr>
          </a:p>
        </p:txBody>
      </p:sp>
      <p:sp>
        <p:nvSpPr>
          <p:cNvPr id="57" name="Google Shape;57;p13"/>
          <p:cNvSpPr txBox="1"/>
          <p:nvPr/>
        </p:nvSpPr>
        <p:spPr>
          <a:xfrm>
            <a:off x="517900" y="2520700"/>
            <a:ext cx="4392000" cy="569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 sz="2500" dirty="0">
                <a:solidFill>
                  <a:schemeClr val="lt1"/>
                </a:solidFill>
                <a:latin typeface="Rubik SemiBold"/>
                <a:ea typeface="Rubik SemiBold"/>
                <a:cs typeface="Rubik SemiBold"/>
                <a:sym typeface="Rubik SemiBold"/>
              </a:rPr>
              <a:t>Business Analyst Batch Febuary</a:t>
            </a:r>
            <a:endParaRPr sz="2500" dirty="0">
              <a:solidFill>
                <a:schemeClr val="lt1"/>
              </a:solidFill>
              <a:latin typeface="Rubik SemiBold"/>
              <a:ea typeface="Rubik SemiBold"/>
              <a:cs typeface="Rubik SemiBold"/>
              <a:sym typeface="Rubik SemiBold"/>
            </a:endParaRPr>
          </a:p>
        </p:txBody>
      </p:sp>
      <p:sp>
        <p:nvSpPr>
          <p:cNvPr id="58" name="Google Shape;58;p13"/>
          <p:cNvSpPr/>
          <p:nvPr/>
        </p:nvSpPr>
        <p:spPr>
          <a:xfrm>
            <a:off x="6757125" y="-621925"/>
            <a:ext cx="3135000" cy="3051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txBox="1"/>
          <p:nvPr/>
        </p:nvSpPr>
        <p:spPr>
          <a:xfrm>
            <a:off x="1769125" y="172450"/>
            <a:ext cx="4578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chemeClr val="lt1"/>
                </a:solidFill>
                <a:latin typeface="Rubik SemiBold"/>
                <a:ea typeface="Rubik SemiBold"/>
                <a:cs typeface="Rubik SemiBold"/>
                <a:sym typeface="Rubik SemiBold"/>
              </a:rPr>
              <a:t>X</a:t>
            </a:r>
            <a:endParaRPr sz="3000">
              <a:solidFill>
                <a:schemeClr val="lt1"/>
              </a:solidFill>
              <a:latin typeface="Rubik SemiBold"/>
              <a:ea typeface="Rubik SemiBold"/>
              <a:cs typeface="Rubik SemiBold"/>
              <a:sym typeface="Rubik SemiBold"/>
            </a:endParaRPr>
          </a:p>
        </p:txBody>
      </p:sp>
      <p:sp>
        <p:nvSpPr>
          <p:cNvPr id="60" name="Google Shape;60;p13"/>
          <p:cNvSpPr txBox="1"/>
          <p:nvPr/>
        </p:nvSpPr>
        <p:spPr>
          <a:xfrm>
            <a:off x="517900" y="3090100"/>
            <a:ext cx="4392000" cy="800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 sz="2000" dirty="0">
                <a:solidFill>
                  <a:schemeClr val="lt1"/>
                </a:solidFill>
                <a:latin typeface="Rubik Light"/>
                <a:ea typeface="Rubik Light"/>
                <a:cs typeface="Rubik Light"/>
                <a:sym typeface="Rubik Light"/>
              </a:rPr>
              <a:t>Presented by</a:t>
            </a:r>
            <a:endParaRPr sz="2000" dirty="0">
              <a:solidFill>
                <a:schemeClr val="lt1"/>
              </a:solidFill>
              <a:latin typeface="Rubik Light"/>
              <a:ea typeface="Rubik Light"/>
              <a:cs typeface="Rubik Light"/>
              <a:sym typeface="Rubik Light"/>
            </a:endParaRPr>
          </a:p>
          <a:p>
            <a:pPr marL="0" lvl="0" indent="0" algn="l" rtl="0">
              <a:spcBef>
                <a:spcPts val="0"/>
              </a:spcBef>
              <a:spcAft>
                <a:spcPts val="0"/>
              </a:spcAft>
              <a:buNone/>
            </a:pPr>
            <a:r>
              <a:rPr lang="en" sz="2000" dirty="0">
                <a:solidFill>
                  <a:schemeClr val="lt1"/>
                </a:solidFill>
                <a:latin typeface="Rubik Light"/>
                <a:ea typeface="Rubik Light"/>
                <a:cs typeface="Rubik Light"/>
                <a:sym typeface="Rubik Light"/>
              </a:rPr>
              <a:t>Muhammad Chaliq</a:t>
            </a:r>
            <a:endParaRPr sz="2000" dirty="0">
              <a:solidFill>
                <a:schemeClr val="lt1"/>
              </a:solidFill>
              <a:latin typeface="Rubik Light"/>
              <a:ea typeface="Rubik Light"/>
              <a:cs typeface="Rubik Light"/>
              <a:sym typeface="Rubik Light"/>
            </a:endParaRPr>
          </a:p>
        </p:txBody>
      </p:sp>
      <p:sp>
        <p:nvSpPr>
          <p:cNvPr id="62" name="Google Shape;62;p13"/>
          <p:cNvSpPr/>
          <p:nvPr/>
        </p:nvSpPr>
        <p:spPr>
          <a:xfrm>
            <a:off x="5493400" y="4190025"/>
            <a:ext cx="3411600" cy="6474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txBox="1"/>
          <p:nvPr/>
        </p:nvSpPr>
        <p:spPr>
          <a:xfrm>
            <a:off x="5607125" y="4267425"/>
            <a:ext cx="3219000" cy="4926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000" b="1" i="1">
                <a:solidFill>
                  <a:schemeClr val="lt1"/>
                </a:solidFill>
                <a:latin typeface="Rubik"/>
                <a:ea typeface="Rubik"/>
                <a:cs typeface="Rubik"/>
                <a:sym typeface="Rubik"/>
              </a:rPr>
              <a:t>Make a copy this file</a:t>
            </a:r>
            <a:endParaRPr sz="2000" b="1" i="1">
              <a:solidFill>
                <a:schemeClr val="lt1"/>
              </a:solidFill>
              <a:latin typeface="Rubik"/>
              <a:ea typeface="Rubik"/>
              <a:cs typeface="Rubik"/>
              <a:sym typeface="Rubik"/>
            </a:endParaRPr>
          </a:p>
        </p:txBody>
      </p:sp>
      <p:pic>
        <p:nvPicPr>
          <p:cNvPr id="3" name="Picture 2">
            <a:extLst>
              <a:ext uri="{FF2B5EF4-FFF2-40B4-BE49-F238E27FC236}">
                <a16:creationId xmlns:a16="http://schemas.microsoft.com/office/drawing/2014/main" id="{6E9C237D-B598-6D42-F3E0-10D693C3054C}"/>
              </a:ext>
            </a:extLst>
          </p:cNvPr>
          <p:cNvPicPr>
            <a:picLocks noChangeAspect="1"/>
          </p:cNvPicPr>
          <p:nvPr/>
        </p:nvPicPr>
        <p:blipFill>
          <a:blip r:embed="rId5"/>
          <a:stretch>
            <a:fillRect/>
          </a:stretch>
        </p:blipFill>
        <p:spPr>
          <a:xfrm>
            <a:off x="2333008" y="222245"/>
            <a:ext cx="1663042" cy="46980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96" name="Google Shape;96;p16"/>
          <p:cNvSpPr txBox="1"/>
          <p:nvPr/>
        </p:nvSpPr>
        <p:spPr>
          <a:xfrm>
            <a:off x="-2707500" y="-20875"/>
            <a:ext cx="8463000" cy="954300"/>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5000" b="1" dirty="0">
                <a:latin typeface="Rubik"/>
                <a:ea typeface="Rubik"/>
                <a:cs typeface="Rubik"/>
                <a:sym typeface="Rubik"/>
              </a:rPr>
              <a:t>Case Study</a:t>
            </a:r>
            <a:endParaRPr sz="5000" b="1" dirty="0">
              <a:latin typeface="Rubik"/>
              <a:ea typeface="Rubik"/>
              <a:cs typeface="Rubik"/>
              <a:sym typeface="Rubik"/>
            </a:endParaRPr>
          </a:p>
        </p:txBody>
      </p:sp>
      <p:pic>
        <p:nvPicPr>
          <p:cNvPr id="97" name="Google Shape;97;p16"/>
          <p:cNvPicPr preferRelativeResize="0"/>
          <p:nvPr/>
        </p:nvPicPr>
        <p:blipFill rotWithShape="1">
          <a:blip r:embed="rId4">
            <a:alphaModFix/>
          </a:blip>
          <a:srcRect t="5658" b="5649"/>
          <a:stretch/>
        </p:blipFill>
        <p:spPr>
          <a:xfrm>
            <a:off x="7495021" y="185625"/>
            <a:ext cx="1399902" cy="541300"/>
          </a:xfrm>
          <a:prstGeom prst="rect">
            <a:avLst/>
          </a:prstGeom>
          <a:noFill/>
          <a:ln>
            <a:noFill/>
          </a:ln>
        </p:spPr>
      </p:pic>
      <p:sp>
        <p:nvSpPr>
          <p:cNvPr id="3" name="TextBox 2">
            <a:extLst>
              <a:ext uri="{FF2B5EF4-FFF2-40B4-BE49-F238E27FC236}">
                <a16:creationId xmlns:a16="http://schemas.microsoft.com/office/drawing/2014/main" id="{9DD976FF-262E-4F95-F4EE-E00E0B3E24A4}"/>
              </a:ext>
            </a:extLst>
          </p:cNvPr>
          <p:cNvSpPr txBox="1"/>
          <p:nvPr/>
        </p:nvSpPr>
        <p:spPr>
          <a:xfrm>
            <a:off x="0" y="954300"/>
            <a:ext cx="9144000" cy="523220"/>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r>
              <a:rPr lang="id-ID" dirty="0"/>
              <a:t>Sebagai BI analyst PT Sejahtera Bersama, apa yang bisa anda usulkan untuk mempertahankan penjualan ataupun menaikkan penjualan dengan tabel transaksi detail yang sudah ada</a:t>
            </a:r>
          </a:p>
        </p:txBody>
      </p:sp>
      <p:cxnSp>
        <p:nvCxnSpPr>
          <p:cNvPr id="5" name="Straight Connector 4">
            <a:extLst>
              <a:ext uri="{FF2B5EF4-FFF2-40B4-BE49-F238E27FC236}">
                <a16:creationId xmlns:a16="http://schemas.microsoft.com/office/drawing/2014/main" id="{030C8E38-4F4E-C5D6-2C4A-CAB07ABDC445}"/>
              </a:ext>
            </a:extLst>
          </p:cNvPr>
          <p:cNvCxnSpPr>
            <a:cxnSpLocks/>
          </p:cNvCxnSpPr>
          <p:nvPr/>
        </p:nvCxnSpPr>
        <p:spPr>
          <a:xfrm>
            <a:off x="0" y="933425"/>
            <a:ext cx="926683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D11DBC45-3996-C639-978F-B8FADDE19A4E}"/>
              </a:ext>
            </a:extLst>
          </p:cNvPr>
          <p:cNvSpPr txBox="1"/>
          <p:nvPr/>
        </p:nvSpPr>
        <p:spPr>
          <a:xfrm>
            <a:off x="0" y="1775085"/>
            <a:ext cx="9144000" cy="1600438"/>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pPr algn="just"/>
            <a:r>
              <a:rPr lang="en-US" b="1" dirty="0"/>
              <a:t>- </a:t>
            </a:r>
            <a:r>
              <a:rPr lang="en-US" b="1" dirty="0" err="1"/>
              <a:t>Mempertahankan</a:t>
            </a:r>
            <a:r>
              <a:rPr lang="en-US" b="1" dirty="0"/>
              <a:t> </a:t>
            </a:r>
            <a:r>
              <a:rPr lang="en-US" b="1" dirty="0" err="1"/>
              <a:t>kualtias</a:t>
            </a:r>
            <a:r>
              <a:rPr lang="en-US" b="1" dirty="0"/>
              <a:t> </a:t>
            </a:r>
            <a:r>
              <a:rPr lang="en-US" b="1" dirty="0" err="1"/>
              <a:t>barang</a:t>
            </a:r>
            <a:r>
              <a:rPr lang="en-US" b="1" dirty="0"/>
              <a:t> yang </a:t>
            </a:r>
            <a:r>
              <a:rPr lang="en-US" b="1" dirty="0" err="1"/>
              <a:t>telah</a:t>
            </a:r>
            <a:r>
              <a:rPr lang="en-US" b="1" dirty="0"/>
              <a:t> </a:t>
            </a:r>
            <a:r>
              <a:rPr lang="en-US" b="1" dirty="0" err="1"/>
              <a:t>laris</a:t>
            </a:r>
            <a:r>
              <a:rPr lang="en-US" b="1" dirty="0"/>
              <a:t> di </a:t>
            </a:r>
            <a:r>
              <a:rPr lang="en-US" b="1" dirty="0" err="1"/>
              <a:t>jual</a:t>
            </a:r>
            <a:r>
              <a:rPr lang="en-US" b="1" dirty="0"/>
              <a:t> dan </a:t>
            </a:r>
            <a:r>
              <a:rPr lang="en-US" b="1" dirty="0" err="1"/>
              <a:t>membuat</a:t>
            </a:r>
            <a:r>
              <a:rPr lang="en-US" b="1" dirty="0"/>
              <a:t> </a:t>
            </a:r>
            <a:r>
              <a:rPr lang="en-US" b="1" dirty="0" err="1"/>
              <a:t>inovasi</a:t>
            </a:r>
            <a:r>
              <a:rPr lang="en-US" b="1" dirty="0"/>
              <a:t> </a:t>
            </a:r>
            <a:r>
              <a:rPr lang="en-US" b="1" dirty="0" err="1"/>
              <a:t>baru</a:t>
            </a:r>
            <a:r>
              <a:rPr lang="en-US" b="1" dirty="0"/>
              <a:t> </a:t>
            </a:r>
            <a:r>
              <a:rPr lang="en-US" b="1" dirty="0" err="1"/>
              <a:t>supaya</a:t>
            </a:r>
            <a:r>
              <a:rPr lang="en-US" b="1" dirty="0"/>
              <a:t> </a:t>
            </a:r>
            <a:r>
              <a:rPr lang="en-US" b="1" dirty="0" err="1"/>
              <a:t>pelanggan</a:t>
            </a:r>
            <a:r>
              <a:rPr lang="en-US" b="1" dirty="0"/>
              <a:t> </a:t>
            </a:r>
            <a:r>
              <a:rPr lang="en-US" b="1" dirty="0" err="1"/>
              <a:t>tidak</a:t>
            </a:r>
            <a:r>
              <a:rPr lang="en-US" b="1" dirty="0"/>
              <a:t> </a:t>
            </a:r>
            <a:r>
              <a:rPr lang="en-US" b="1" dirty="0" err="1"/>
              <a:t>bosan</a:t>
            </a:r>
            <a:r>
              <a:rPr lang="en-US" b="1" dirty="0"/>
              <a:t> </a:t>
            </a:r>
            <a:r>
              <a:rPr lang="en-US" b="1" dirty="0" err="1"/>
              <a:t>dengan</a:t>
            </a:r>
            <a:r>
              <a:rPr lang="en-US" b="1" dirty="0"/>
              <a:t> </a:t>
            </a:r>
            <a:r>
              <a:rPr lang="en-US" b="1" dirty="0" err="1"/>
              <a:t>barang</a:t>
            </a:r>
            <a:r>
              <a:rPr lang="en-US" b="1" dirty="0"/>
              <a:t> </a:t>
            </a:r>
            <a:r>
              <a:rPr lang="en-US" b="1" dirty="0" err="1"/>
              <a:t>barang</a:t>
            </a:r>
            <a:r>
              <a:rPr lang="en-US" b="1" dirty="0"/>
              <a:t> yang </a:t>
            </a:r>
            <a:r>
              <a:rPr lang="en-US" b="1" dirty="0" err="1"/>
              <a:t>itu</a:t>
            </a:r>
            <a:r>
              <a:rPr lang="en-US" b="1" dirty="0"/>
              <a:t> </a:t>
            </a:r>
            <a:r>
              <a:rPr lang="en-US" b="1" dirty="0" err="1"/>
              <a:t>itu</a:t>
            </a:r>
            <a:r>
              <a:rPr lang="en-US" b="1" dirty="0"/>
              <a:t> </a:t>
            </a:r>
            <a:r>
              <a:rPr lang="en-US" b="1" dirty="0" err="1"/>
              <a:t>saja</a:t>
            </a:r>
            <a:r>
              <a:rPr lang="en-US" b="1" dirty="0"/>
              <a:t> </a:t>
            </a:r>
          </a:p>
          <a:p>
            <a:pPr algn="just"/>
            <a:endParaRPr lang="en-US" dirty="0"/>
          </a:p>
          <a:p>
            <a:pPr algn="just"/>
            <a:r>
              <a:rPr lang="en-US" b="1" dirty="0"/>
              <a:t>- </a:t>
            </a:r>
            <a:r>
              <a:rPr lang="en-US" b="1" dirty="0" err="1"/>
              <a:t>Memberikan</a:t>
            </a:r>
            <a:r>
              <a:rPr lang="en-US" b="1" dirty="0"/>
              <a:t> Promo </a:t>
            </a:r>
            <a:r>
              <a:rPr lang="en-US" b="1" dirty="0" err="1"/>
              <a:t>saat</a:t>
            </a:r>
            <a:r>
              <a:rPr lang="en-US" b="1" dirty="0"/>
              <a:t> </a:t>
            </a:r>
            <a:r>
              <a:rPr lang="en-US" b="1" dirty="0" err="1"/>
              <a:t>hari</a:t>
            </a:r>
            <a:r>
              <a:rPr lang="en-US" b="1" dirty="0"/>
              <a:t> </a:t>
            </a:r>
            <a:r>
              <a:rPr lang="en-US" b="1" dirty="0" err="1"/>
              <a:t>hari</a:t>
            </a:r>
            <a:r>
              <a:rPr lang="en-US" b="1" dirty="0"/>
              <a:t> </a:t>
            </a:r>
            <a:r>
              <a:rPr lang="en-US" b="1" dirty="0" err="1"/>
              <a:t>tertentu</a:t>
            </a:r>
            <a:r>
              <a:rPr lang="en-US" b="1" dirty="0"/>
              <a:t> </a:t>
            </a:r>
            <a:r>
              <a:rPr lang="en-US" b="1" dirty="0" err="1"/>
              <a:t>untuk</a:t>
            </a:r>
            <a:r>
              <a:rPr lang="en-US" b="1" dirty="0"/>
              <a:t> </a:t>
            </a:r>
            <a:r>
              <a:rPr lang="en-US" b="1" dirty="0" err="1"/>
              <a:t>meningkatkan</a:t>
            </a:r>
            <a:r>
              <a:rPr lang="en-US" b="1" dirty="0"/>
              <a:t> </a:t>
            </a:r>
            <a:r>
              <a:rPr lang="en-US" b="1" dirty="0" err="1"/>
              <a:t>penjualan</a:t>
            </a:r>
            <a:r>
              <a:rPr lang="en-US" b="1" dirty="0"/>
              <a:t> dan </a:t>
            </a:r>
            <a:r>
              <a:rPr lang="en-US" b="1" dirty="0" err="1"/>
              <a:t>penarikan</a:t>
            </a:r>
            <a:r>
              <a:rPr lang="en-US" b="1" dirty="0"/>
              <a:t> </a:t>
            </a:r>
            <a:r>
              <a:rPr lang="en-US" b="1" dirty="0" err="1"/>
              <a:t>pelanggan</a:t>
            </a:r>
            <a:r>
              <a:rPr lang="en-US" b="1" dirty="0"/>
              <a:t> </a:t>
            </a:r>
          </a:p>
          <a:p>
            <a:pPr algn="just"/>
            <a:endParaRPr lang="en-US" dirty="0"/>
          </a:p>
          <a:p>
            <a:pPr algn="just"/>
            <a:r>
              <a:rPr lang="en-US" b="1" dirty="0"/>
              <a:t>- </a:t>
            </a:r>
            <a:r>
              <a:rPr lang="en-US" b="1" dirty="0" err="1"/>
              <a:t>Membuat</a:t>
            </a:r>
            <a:r>
              <a:rPr lang="en-US" b="1" dirty="0"/>
              <a:t> ads </a:t>
            </a:r>
            <a:r>
              <a:rPr lang="en-US" b="1" dirty="0" err="1"/>
              <a:t>atau</a:t>
            </a:r>
            <a:r>
              <a:rPr lang="en-US" b="1" dirty="0"/>
              <a:t> </a:t>
            </a:r>
            <a:r>
              <a:rPr lang="en-US" b="1" dirty="0" err="1"/>
              <a:t>promosi</a:t>
            </a:r>
            <a:r>
              <a:rPr lang="en-US" b="1" dirty="0"/>
              <a:t> di Instagram </a:t>
            </a:r>
            <a:r>
              <a:rPr lang="en-US" b="1" dirty="0" err="1"/>
              <a:t>facebook</a:t>
            </a:r>
            <a:r>
              <a:rPr lang="en-US" b="1" dirty="0"/>
              <a:t> </a:t>
            </a:r>
            <a:r>
              <a:rPr lang="en-US" b="1" dirty="0" err="1"/>
              <a:t>tiktok</a:t>
            </a:r>
            <a:r>
              <a:rPr lang="en-US" b="1" dirty="0"/>
              <a:t> </a:t>
            </a:r>
            <a:r>
              <a:rPr lang="en-US" b="1" dirty="0" err="1"/>
              <a:t>dll</a:t>
            </a:r>
            <a:r>
              <a:rPr lang="en-US" b="1" dirty="0"/>
              <a:t> </a:t>
            </a:r>
            <a:r>
              <a:rPr lang="en-US" b="1" dirty="0" err="1"/>
              <a:t>atau</a:t>
            </a:r>
            <a:r>
              <a:rPr lang="en-US" b="1" dirty="0"/>
              <a:t> </a:t>
            </a:r>
            <a:r>
              <a:rPr lang="en-US" b="1" dirty="0" err="1"/>
              <a:t>bisa</a:t>
            </a:r>
            <a:r>
              <a:rPr lang="en-US" b="1" dirty="0"/>
              <a:t> juga </a:t>
            </a:r>
            <a:r>
              <a:rPr lang="en-US" b="1" dirty="0" err="1"/>
              <a:t>dengan</a:t>
            </a:r>
            <a:r>
              <a:rPr lang="en-US" b="1" dirty="0"/>
              <a:t> meng endorse artis/ </a:t>
            </a:r>
            <a:r>
              <a:rPr lang="en-US" b="1" dirty="0" err="1"/>
              <a:t>selebgram</a:t>
            </a:r>
            <a:endParaRPr lang="id-ID" b="1" dirty="0"/>
          </a:p>
        </p:txBody>
      </p:sp>
    </p:spTree>
    <p:extLst>
      <p:ext uri="{BB962C8B-B14F-4D97-AF65-F5344CB8AC3E}">
        <p14:creationId xmlns:p14="http://schemas.microsoft.com/office/powerpoint/2010/main" val="480398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18"/>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112" name="Google Shape;112;p18"/>
          <p:cNvSpPr txBox="1"/>
          <p:nvPr/>
        </p:nvSpPr>
        <p:spPr>
          <a:xfrm>
            <a:off x="340500" y="1899838"/>
            <a:ext cx="8463000" cy="877200"/>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4500" b="1">
                <a:latin typeface="Rubik"/>
                <a:ea typeface="Rubik"/>
                <a:cs typeface="Rubik"/>
                <a:sym typeface="Rubik"/>
              </a:rPr>
              <a:t>Insert Your Link Here</a:t>
            </a:r>
            <a:endParaRPr sz="4500" b="1">
              <a:latin typeface="Rubik"/>
              <a:ea typeface="Rubik"/>
              <a:cs typeface="Rubik"/>
              <a:sym typeface="Rubik"/>
            </a:endParaRPr>
          </a:p>
        </p:txBody>
      </p:sp>
      <p:pic>
        <p:nvPicPr>
          <p:cNvPr id="113" name="Google Shape;113;p18"/>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14" name="Google Shape;114;p18"/>
          <p:cNvSpPr txBox="1"/>
          <p:nvPr/>
        </p:nvSpPr>
        <p:spPr>
          <a:xfrm>
            <a:off x="340500" y="2697689"/>
            <a:ext cx="8376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ID" b="1" dirty="0">
                <a:latin typeface="Rubik"/>
                <a:ea typeface="Rubik"/>
                <a:cs typeface="Rubik"/>
                <a:sym typeface="Rubik"/>
              </a:rPr>
              <a:t>https://github.com/honglingchaqua/Business-Analyst</a:t>
            </a:r>
            <a:r>
              <a:rPr lang="en" b="1" dirty="0">
                <a:latin typeface="Rubik"/>
                <a:ea typeface="Rubik"/>
                <a:cs typeface="Rubik"/>
                <a:sym typeface="Rubik"/>
              </a:rPr>
              <a:t>)</a:t>
            </a:r>
            <a:endParaRPr b="1" i="1" dirty="0">
              <a:latin typeface="Rubik"/>
              <a:ea typeface="Rubik"/>
              <a:cs typeface="Rubik"/>
              <a:sym typeface="Rubik"/>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Google Shape;119;p19"/>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120" name="Google Shape;120;p19"/>
          <p:cNvSpPr txBox="1"/>
          <p:nvPr/>
        </p:nvSpPr>
        <p:spPr>
          <a:xfrm>
            <a:off x="340500" y="1899838"/>
            <a:ext cx="8463000" cy="954300"/>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5000" b="1">
                <a:latin typeface="Rubik"/>
                <a:ea typeface="Rubik"/>
                <a:cs typeface="Rubik"/>
                <a:sym typeface="Rubik"/>
              </a:rPr>
              <a:t>Video Presentation Here</a:t>
            </a:r>
            <a:endParaRPr sz="5000" b="1">
              <a:latin typeface="Rubik"/>
              <a:ea typeface="Rubik"/>
              <a:cs typeface="Rubik"/>
              <a:sym typeface="Rubik"/>
            </a:endParaRPr>
          </a:p>
        </p:txBody>
      </p:sp>
      <p:pic>
        <p:nvPicPr>
          <p:cNvPr id="121" name="Google Shape;121;p19"/>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2" name="Google Shape;122;p19"/>
          <p:cNvSpPr txBox="1"/>
          <p:nvPr/>
        </p:nvSpPr>
        <p:spPr>
          <a:xfrm>
            <a:off x="340500" y="2654038"/>
            <a:ext cx="8376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ID" dirty="0">
                <a:latin typeface="Rubik"/>
                <a:ea typeface="Rubik"/>
                <a:cs typeface="Rubik"/>
                <a:sym typeface="Rubik"/>
              </a:rPr>
              <a:t>https://youtu.be/uS37ne2fLDw</a:t>
            </a:r>
            <a:endParaRPr dirty="0">
              <a:latin typeface="Rubik"/>
              <a:ea typeface="Rubik"/>
              <a:cs typeface="Rubik"/>
              <a:sym typeface="Rubik"/>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126"/>
        <p:cNvGrpSpPr/>
        <p:nvPr/>
      </p:nvGrpSpPr>
      <p:grpSpPr>
        <a:xfrm>
          <a:off x="0" y="0"/>
          <a:ext cx="0" cy="0"/>
          <a:chOff x="0" y="0"/>
          <a:chExt cx="0" cy="0"/>
        </a:xfrm>
      </p:grpSpPr>
      <p:pic>
        <p:nvPicPr>
          <p:cNvPr id="127" name="Google Shape;127;p20"/>
          <p:cNvPicPr preferRelativeResize="0"/>
          <p:nvPr/>
        </p:nvPicPr>
        <p:blipFill>
          <a:blip r:embed="rId3">
            <a:alphaModFix amt="10000"/>
          </a:blip>
          <a:stretch>
            <a:fillRect/>
          </a:stretch>
        </p:blipFill>
        <p:spPr>
          <a:xfrm>
            <a:off x="34576" y="-1"/>
            <a:ext cx="9144001" cy="5143501"/>
          </a:xfrm>
          <a:prstGeom prst="rect">
            <a:avLst/>
          </a:prstGeom>
          <a:noFill/>
          <a:ln>
            <a:noFill/>
          </a:ln>
        </p:spPr>
      </p:pic>
      <p:pic>
        <p:nvPicPr>
          <p:cNvPr id="128" name="Google Shape;128;p20"/>
          <p:cNvPicPr preferRelativeResize="0"/>
          <p:nvPr/>
        </p:nvPicPr>
        <p:blipFill rotWithShape="1">
          <a:blip r:embed="rId4">
            <a:alphaModFix/>
          </a:blip>
          <a:srcRect/>
          <a:stretch/>
        </p:blipFill>
        <p:spPr>
          <a:xfrm>
            <a:off x="2895425" y="4262625"/>
            <a:ext cx="1399901" cy="541300"/>
          </a:xfrm>
          <a:prstGeom prst="rect">
            <a:avLst/>
          </a:prstGeom>
          <a:noFill/>
          <a:ln>
            <a:noFill/>
          </a:ln>
        </p:spPr>
      </p:pic>
      <p:sp>
        <p:nvSpPr>
          <p:cNvPr id="129" name="Google Shape;129;p20"/>
          <p:cNvSpPr txBox="1"/>
          <p:nvPr/>
        </p:nvSpPr>
        <p:spPr>
          <a:xfrm>
            <a:off x="2376000" y="1939850"/>
            <a:ext cx="4392000" cy="877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4500" b="1">
                <a:solidFill>
                  <a:schemeClr val="lt1"/>
                </a:solidFill>
                <a:latin typeface="Rubik"/>
                <a:ea typeface="Rubik"/>
                <a:cs typeface="Rubik"/>
                <a:sym typeface="Rubik"/>
              </a:rPr>
              <a:t>Thank You</a:t>
            </a:r>
            <a:endParaRPr sz="2000">
              <a:solidFill>
                <a:schemeClr val="lt1"/>
              </a:solidFill>
              <a:latin typeface="Rubik"/>
              <a:ea typeface="Rubik"/>
              <a:cs typeface="Rubik"/>
              <a:sym typeface="Rubik"/>
            </a:endParaRPr>
          </a:p>
        </p:txBody>
      </p:sp>
      <p:sp>
        <p:nvSpPr>
          <p:cNvPr id="130" name="Google Shape;130;p20"/>
          <p:cNvSpPr txBox="1"/>
          <p:nvPr/>
        </p:nvSpPr>
        <p:spPr>
          <a:xfrm>
            <a:off x="4314750" y="4248575"/>
            <a:ext cx="4578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chemeClr val="lt1"/>
                </a:solidFill>
                <a:latin typeface="Rubik SemiBold"/>
                <a:ea typeface="Rubik SemiBold"/>
                <a:cs typeface="Rubik SemiBold"/>
                <a:sym typeface="Rubik SemiBold"/>
              </a:rPr>
              <a:t>X</a:t>
            </a:r>
            <a:endParaRPr sz="3000">
              <a:solidFill>
                <a:schemeClr val="lt1"/>
              </a:solidFill>
              <a:latin typeface="Rubik SemiBold"/>
              <a:ea typeface="Rubik SemiBold"/>
              <a:cs typeface="Rubik SemiBold"/>
              <a:sym typeface="Rubik SemiBold"/>
            </a:endParaRPr>
          </a:p>
        </p:txBody>
      </p:sp>
      <p:pic>
        <p:nvPicPr>
          <p:cNvPr id="3" name="Picture 2">
            <a:extLst>
              <a:ext uri="{FF2B5EF4-FFF2-40B4-BE49-F238E27FC236}">
                <a16:creationId xmlns:a16="http://schemas.microsoft.com/office/drawing/2014/main" id="{C3F5FC00-72F0-781C-6780-B8D455FADA20}"/>
              </a:ext>
            </a:extLst>
          </p:cNvPr>
          <p:cNvPicPr>
            <a:picLocks noChangeAspect="1"/>
          </p:cNvPicPr>
          <p:nvPr/>
        </p:nvPicPr>
        <p:blipFill>
          <a:blip r:embed="rId5"/>
          <a:stretch>
            <a:fillRect/>
          </a:stretch>
        </p:blipFill>
        <p:spPr>
          <a:xfrm>
            <a:off x="4772550" y="4304221"/>
            <a:ext cx="1621624" cy="45810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5"/>
          <p:cNvPicPr preferRelativeResize="0"/>
          <p:nvPr/>
        </p:nvPicPr>
        <p:blipFill>
          <a:blip r:embed="rId3">
            <a:alphaModFix amt="5000"/>
          </a:blip>
          <a:stretch>
            <a:fillRect/>
          </a:stretch>
        </p:blipFill>
        <p:spPr>
          <a:xfrm>
            <a:off x="-11288" y="0"/>
            <a:ext cx="9144001" cy="5143501"/>
          </a:xfrm>
          <a:prstGeom prst="rect">
            <a:avLst/>
          </a:prstGeom>
          <a:noFill/>
          <a:ln>
            <a:noFill/>
          </a:ln>
        </p:spPr>
      </p:pic>
      <p:pic>
        <p:nvPicPr>
          <p:cNvPr id="75" name="Google Shape;75;p15"/>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76" name="Google Shape;76;p15"/>
          <p:cNvSpPr/>
          <p:nvPr/>
        </p:nvSpPr>
        <p:spPr>
          <a:xfrm>
            <a:off x="0" y="0"/>
            <a:ext cx="4572000" cy="5143500"/>
          </a:xfrm>
          <a:prstGeom prst="rect">
            <a:avLst/>
          </a:prstGeom>
          <a:solidFill>
            <a:srgbClr val="019FAB">
              <a:alpha val="4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txBox="1"/>
          <p:nvPr/>
        </p:nvSpPr>
        <p:spPr>
          <a:xfrm>
            <a:off x="2240706" y="826485"/>
            <a:ext cx="2119500" cy="110796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dirty="0">
                <a:latin typeface="Rubik SemiBold"/>
                <a:ea typeface="Rubik SemiBold"/>
                <a:cs typeface="Rubik SemiBold"/>
                <a:sym typeface="Rubik SemiBold"/>
              </a:rPr>
              <a:t>Muhammad</a:t>
            </a:r>
          </a:p>
          <a:p>
            <a:pPr marL="0" lvl="0" indent="0" algn="l" rtl="0">
              <a:spcBef>
                <a:spcPts val="0"/>
              </a:spcBef>
              <a:spcAft>
                <a:spcPts val="0"/>
              </a:spcAft>
              <a:buNone/>
            </a:pPr>
            <a:r>
              <a:rPr lang="en-US" sz="3000" dirty="0">
                <a:latin typeface="Rubik SemiBold"/>
                <a:ea typeface="Rubik SemiBold"/>
                <a:cs typeface="Rubik SemiBold"/>
                <a:sym typeface="Rubik SemiBold"/>
              </a:rPr>
              <a:t>Chaliq</a:t>
            </a:r>
            <a:endParaRPr sz="3000" dirty="0">
              <a:latin typeface="Rubik SemiBold"/>
              <a:ea typeface="Rubik SemiBold"/>
              <a:cs typeface="Rubik SemiBold"/>
              <a:sym typeface="Rubik SemiBold"/>
            </a:endParaRPr>
          </a:p>
        </p:txBody>
      </p:sp>
      <p:sp>
        <p:nvSpPr>
          <p:cNvPr id="79" name="Google Shape;79;p15"/>
          <p:cNvSpPr txBox="1"/>
          <p:nvPr/>
        </p:nvSpPr>
        <p:spPr>
          <a:xfrm>
            <a:off x="537850" y="2571750"/>
            <a:ext cx="3504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dirty="0">
                <a:latin typeface="Rubik SemiBold"/>
                <a:ea typeface="Rubik SemiBold"/>
                <a:cs typeface="Rubik SemiBold"/>
                <a:sym typeface="Rubik SemiBold"/>
              </a:rPr>
              <a:t>About Me</a:t>
            </a:r>
            <a:endParaRPr sz="2000" dirty="0">
              <a:latin typeface="Rubik SemiBold"/>
              <a:ea typeface="Rubik SemiBold"/>
              <a:cs typeface="Rubik SemiBold"/>
              <a:sym typeface="Rubik SemiBold"/>
            </a:endParaRPr>
          </a:p>
        </p:txBody>
      </p:sp>
      <p:sp>
        <p:nvSpPr>
          <p:cNvPr id="80" name="Google Shape;80;p15"/>
          <p:cNvSpPr txBox="1"/>
          <p:nvPr/>
        </p:nvSpPr>
        <p:spPr>
          <a:xfrm>
            <a:off x="4867250" y="959175"/>
            <a:ext cx="3504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dirty="0">
                <a:latin typeface="Rubik SemiBold"/>
                <a:ea typeface="Rubik SemiBold"/>
                <a:cs typeface="Rubik SemiBold"/>
                <a:sym typeface="Rubik SemiBold"/>
              </a:rPr>
              <a:t>Insert Your Experience</a:t>
            </a:r>
            <a:endParaRPr sz="2000" dirty="0">
              <a:latin typeface="Rubik SemiBold"/>
              <a:ea typeface="Rubik SemiBold"/>
              <a:cs typeface="Rubik SemiBold"/>
              <a:sym typeface="Rubik SemiBold"/>
            </a:endParaRPr>
          </a:p>
        </p:txBody>
      </p:sp>
      <p:sp>
        <p:nvSpPr>
          <p:cNvPr id="81" name="Google Shape;81;p15"/>
          <p:cNvSpPr/>
          <p:nvPr/>
        </p:nvSpPr>
        <p:spPr>
          <a:xfrm>
            <a:off x="5095575" y="1848125"/>
            <a:ext cx="28500" cy="991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5000625" y="1716050"/>
            <a:ext cx="218400" cy="2184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5000625" y="2800350"/>
            <a:ext cx="218400" cy="2184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txBox="1"/>
          <p:nvPr/>
        </p:nvSpPr>
        <p:spPr>
          <a:xfrm>
            <a:off x="5294775" y="1625150"/>
            <a:ext cx="3740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ubik"/>
                <a:ea typeface="Rubik"/>
                <a:cs typeface="Rubik"/>
                <a:sym typeface="Rubik"/>
              </a:rPr>
              <a:t>Experience 1</a:t>
            </a:r>
            <a:endParaRPr>
              <a:latin typeface="Rubik"/>
              <a:ea typeface="Rubik"/>
              <a:cs typeface="Rubik"/>
              <a:sym typeface="Rubik"/>
            </a:endParaRPr>
          </a:p>
        </p:txBody>
      </p:sp>
      <p:sp>
        <p:nvSpPr>
          <p:cNvPr id="87" name="Google Shape;87;p15"/>
          <p:cNvSpPr txBox="1"/>
          <p:nvPr/>
        </p:nvSpPr>
        <p:spPr>
          <a:xfrm>
            <a:off x="5294775" y="2709450"/>
            <a:ext cx="3740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ubik"/>
                <a:ea typeface="Rubik"/>
                <a:cs typeface="Rubik"/>
                <a:sym typeface="Rubik"/>
              </a:rPr>
              <a:t>Experience 2</a:t>
            </a:r>
            <a:endParaRPr>
              <a:latin typeface="Rubik"/>
              <a:ea typeface="Rubik"/>
              <a:cs typeface="Rubik"/>
              <a:sym typeface="Rubik"/>
            </a:endParaRPr>
          </a:p>
        </p:txBody>
      </p:sp>
      <p:sp>
        <p:nvSpPr>
          <p:cNvPr id="90" name="Google Shape;90;p15"/>
          <p:cNvSpPr txBox="1"/>
          <p:nvPr/>
        </p:nvSpPr>
        <p:spPr>
          <a:xfrm>
            <a:off x="537850" y="3064350"/>
            <a:ext cx="3740100" cy="1477297"/>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US" b="0" i="0" dirty="0">
                <a:effectLst/>
                <a:latin typeface="-apple-system"/>
              </a:rPr>
              <a:t>S1 informatics engineering with experience in the field. have a GPA of 3.73. looking for data analysts. have reliable skills in SQL, Python, Looker Studio, Power BI, PG admin and big data analysts. able to establish cooperative relationships with various groups.</a:t>
            </a:r>
            <a:endParaRPr dirty="0">
              <a:latin typeface="Rubik"/>
              <a:ea typeface="Rubik"/>
              <a:cs typeface="Rubik"/>
              <a:sym typeface="Rubik"/>
            </a:endParaRPr>
          </a:p>
        </p:txBody>
      </p:sp>
      <p:pic>
        <p:nvPicPr>
          <p:cNvPr id="3" name="Picture 2">
            <a:extLst>
              <a:ext uri="{FF2B5EF4-FFF2-40B4-BE49-F238E27FC236}">
                <a16:creationId xmlns:a16="http://schemas.microsoft.com/office/drawing/2014/main" id="{6C2B1883-2F00-2D1E-90C1-5B5C7D3B18C2}"/>
              </a:ext>
            </a:extLst>
          </p:cNvPr>
          <p:cNvPicPr>
            <a:picLocks noChangeAspect="1"/>
          </p:cNvPicPr>
          <p:nvPr/>
        </p:nvPicPr>
        <p:blipFill>
          <a:blip r:embed="rId5"/>
          <a:stretch>
            <a:fillRect/>
          </a:stretch>
        </p:blipFill>
        <p:spPr>
          <a:xfrm>
            <a:off x="980699" y="720386"/>
            <a:ext cx="1184257" cy="1442927"/>
          </a:xfrm>
          <a:prstGeom prst="ellipse">
            <a:avLst/>
          </a:prstGeom>
        </p:spPr>
      </p:pic>
      <p:sp>
        <p:nvSpPr>
          <p:cNvPr id="5" name="Google Shape;90;p15">
            <a:extLst>
              <a:ext uri="{FF2B5EF4-FFF2-40B4-BE49-F238E27FC236}">
                <a16:creationId xmlns:a16="http://schemas.microsoft.com/office/drawing/2014/main" id="{B694CC71-690F-0538-3E89-CA11E584B74D}"/>
              </a:ext>
            </a:extLst>
          </p:cNvPr>
          <p:cNvSpPr txBox="1"/>
          <p:nvPr/>
        </p:nvSpPr>
        <p:spPr>
          <a:xfrm>
            <a:off x="5349338" y="1928542"/>
            <a:ext cx="3740100" cy="830966"/>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US" b="0" i="0" dirty="0">
                <a:effectLst/>
                <a:latin typeface="-apple-system"/>
              </a:rPr>
              <a:t>internship during college as a report and web-based application development at cv </a:t>
            </a:r>
            <a:r>
              <a:rPr lang="en-US" b="0" i="0" dirty="0" err="1">
                <a:effectLst/>
                <a:latin typeface="-apple-system"/>
              </a:rPr>
              <a:t>rizky</a:t>
            </a:r>
            <a:r>
              <a:rPr lang="en-US" b="0" i="0" dirty="0">
                <a:effectLst/>
                <a:latin typeface="-apple-system"/>
              </a:rPr>
              <a:t> </a:t>
            </a:r>
            <a:r>
              <a:rPr lang="en-US" b="0" i="0" dirty="0" err="1">
                <a:effectLst/>
                <a:latin typeface="-apple-system"/>
              </a:rPr>
              <a:t>jaya</a:t>
            </a:r>
            <a:r>
              <a:rPr lang="en-US" b="0" i="0" dirty="0">
                <a:effectLst/>
                <a:latin typeface="-apple-system"/>
              </a:rPr>
              <a:t> </a:t>
            </a:r>
            <a:r>
              <a:rPr lang="en-US" b="0" i="0" dirty="0" err="1">
                <a:effectLst/>
                <a:latin typeface="-apple-system"/>
              </a:rPr>
              <a:t>mandiri</a:t>
            </a:r>
            <a:r>
              <a:rPr lang="en-US" b="0" i="0" dirty="0">
                <a:effectLst/>
                <a:latin typeface="-apple-system"/>
              </a:rPr>
              <a:t> </a:t>
            </a:r>
            <a:endParaRPr dirty="0">
              <a:latin typeface="Rubik"/>
              <a:ea typeface="Rubik"/>
              <a:cs typeface="Rubik"/>
              <a:sym typeface="Rubik"/>
            </a:endParaRPr>
          </a:p>
        </p:txBody>
      </p:sp>
      <p:sp>
        <p:nvSpPr>
          <p:cNvPr id="6" name="Google Shape;90;p15">
            <a:extLst>
              <a:ext uri="{FF2B5EF4-FFF2-40B4-BE49-F238E27FC236}">
                <a16:creationId xmlns:a16="http://schemas.microsoft.com/office/drawing/2014/main" id="{D1A23660-29A8-5887-324D-E44E625FD40A}"/>
              </a:ext>
            </a:extLst>
          </p:cNvPr>
          <p:cNvSpPr txBox="1"/>
          <p:nvPr/>
        </p:nvSpPr>
        <p:spPr>
          <a:xfrm>
            <a:off x="5294775" y="2945467"/>
            <a:ext cx="3740100" cy="830966"/>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US" b="0" i="0" dirty="0">
                <a:effectLst/>
                <a:latin typeface="-apple-system"/>
              </a:rPr>
              <a:t>internship at </a:t>
            </a:r>
            <a:r>
              <a:rPr lang="en-US" b="0" i="0" dirty="0" err="1">
                <a:effectLst/>
                <a:latin typeface="-apple-system"/>
              </a:rPr>
              <a:t>rakamin</a:t>
            </a:r>
            <a:r>
              <a:rPr lang="en-US" b="0" i="0" dirty="0">
                <a:effectLst/>
                <a:latin typeface="-apple-system"/>
              </a:rPr>
              <a:t> with </a:t>
            </a:r>
            <a:r>
              <a:rPr lang="en-US" b="0" i="0" dirty="0" err="1">
                <a:effectLst/>
                <a:latin typeface="-apple-system"/>
              </a:rPr>
              <a:t>kimia</a:t>
            </a:r>
            <a:r>
              <a:rPr lang="en-US" b="0" i="0" dirty="0">
                <a:effectLst/>
                <a:latin typeface="-apple-system"/>
              </a:rPr>
              <a:t> </a:t>
            </a:r>
            <a:r>
              <a:rPr lang="en-US" b="0" i="0" dirty="0" err="1">
                <a:effectLst/>
                <a:latin typeface="-apple-system"/>
              </a:rPr>
              <a:t>farma</a:t>
            </a:r>
            <a:r>
              <a:rPr lang="en-US" b="0" i="0" dirty="0">
                <a:effectLst/>
                <a:latin typeface="-apple-system"/>
              </a:rPr>
              <a:t> as big data analytics learning about basic data analyst, </a:t>
            </a:r>
            <a:r>
              <a:rPr lang="en-US" b="0" i="0" dirty="0" err="1">
                <a:effectLst/>
                <a:latin typeface="-apple-system"/>
              </a:rPr>
              <a:t>sql</a:t>
            </a:r>
            <a:r>
              <a:rPr lang="en-US" b="0" i="0" dirty="0">
                <a:effectLst/>
                <a:latin typeface="-apple-system"/>
              </a:rPr>
              <a:t>, looker studio. </a:t>
            </a:r>
            <a:r>
              <a:rPr lang="en-US" b="0" i="0" dirty="0" err="1">
                <a:effectLst/>
                <a:latin typeface="-apple-system"/>
              </a:rPr>
              <a:t>dst</a:t>
            </a:r>
            <a:endParaRPr dirty="0">
              <a:latin typeface="Rubik"/>
              <a:ea typeface="Rubik"/>
              <a:cs typeface="Rubik"/>
              <a:sym typeface="Rubi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96" name="Google Shape;96;p16"/>
          <p:cNvSpPr txBox="1"/>
          <p:nvPr/>
        </p:nvSpPr>
        <p:spPr>
          <a:xfrm>
            <a:off x="-2707500" y="-20875"/>
            <a:ext cx="8463000" cy="954300"/>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5000" b="1" dirty="0">
                <a:latin typeface="Rubik"/>
                <a:ea typeface="Rubik"/>
                <a:cs typeface="Rubik"/>
                <a:sym typeface="Rubik"/>
              </a:rPr>
              <a:t>Case Study</a:t>
            </a:r>
            <a:endParaRPr sz="5000" b="1" dirty="0">
              <a:latin typeface="Rubik"/>
              <a:ea typeface="Rubik"/>
              <a:cs typeface="Rubik"/>
              <a:sym typeface="Rubik"/>
            </a:endParaRPr>
          </a:p>
        </p:txBody>
      </p:sp>
      <p:pic>
        <p:nvPicPr>
          <p:cNvPr id="97" name="Google Shape;97;p16"/>
          <p:cNvPicPr preferRelativeResize="0"/>
          <p:nvPr/>
        </p:nvPicPr>
        <p:blipFill rotWithShape="1">
          <a:blip r:embed="rId4">
            <a:alphaModFix/>
          </a:blip>
          <a:srcRect t="5658" b="5649"/>
          <a:stretch/>
        </p:blipFill>
        <p:spPr>
          <a:xfrm>
            <a:off x="7495021" y="185625"/>
            <a:ext cx="1399902" cy="541300"/>
          </a:xfrm>
          <a:prstGeom prst="rect">
            <a:avLst/>
          </a:prstGeom>
          <a:noFill/>
          <a:ln>
            <a:noFill/>
          </a:ln>
        </p:spPr>
      </p:pic>
      <p:sp>
        <p:nvSpPr>
          <p:cNvPr id="3" name="TextBox 2">
            <a:extLst>
              <a:ext uri="{FF2B5EF4-FFF2-40B4-BE49-F238E27FC236}">
                <a16:creationId xmlns:a16="http://schemas.microsoft.com/office/drawing/2014/main" id="{9DD976FF-262E-4F95-F4EE-E00E0B3E24A4}"/>
              </a:ext>
            </a:extLst>
          </p:cNvPr>
          <p:cNvSpPr txBox="1"/>
          <p:nvPr/>
        </p:nvSpPr>
        <p:spPr>
          <a:xfrm>
            <a:off x="0" y="1986974"/>
            <a:ext cx="9144000" cy="1169551"/>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r>
              <a:rPr lang="id-ID" dirty="0"/>
              <a:t>Tentukan masing-masing primary key pada 4 dataset penjualan </a:t>
            </a:r>
            <a:endParaRPr lang="en-US" dirty="0"/>
          </a:p>
          <a:p>
            <a:pPr marL="342900" indent="-342900">
              <a:buAutoNum type="arabicPeriod"/>
            </a:pPr>
            <a:r>
              <a:rPr lang="id-ID" dirty="0"/>
              <a:t>Primary key tabel Customer : </a:t>
            </a:r>
            <a:r>
              <a:rPr lang="id-ID" b="1" i="0" u="none" strike="noStrike" dirty="0">
                <a:solidFill>
                  <a:srgbClr val="000000"/>
                </a:solidFill>
                <a:effectLst/>
              </a:rPr>
              <a:t>CustomerID</a:t>
            </a:r>
            <a:r>
              <a:rPr lang="id-ID" b="1" dirty="0"/>
              <a:t> </a:t>
            </a:r>
            <a:endParaRPr lang="en-US" b="1" dirty="0"/>
          </a:p>
          <a:p>
            <a:pPr marL="342900" indent="-342900">
              <a:buAutoNum type="arabicPeriod"/>
            </a:pPr>
            <a:r>
              <a:rPr lang="id-ID" dirty="0"/>
              <a:t>Primary key tabel Products : </a:t>
            </a:r>
            <a:r>
              <a:rPr lang="id-ID" b="1" i="0" u="none" strike="noStrike" dirty="0">
                <a:solidFill>
                  <a:srgbClr val="000000"/>
                </a:solidFill>
                <a:effectLst/>
              </a:rPr>
              <a:t>ProdNumber</a:t>
            </a:r>
            <a:r>
              <a:rPr lang="id-ID" b="1" dirty="0"/>
              <a:t> </a:t>
            </a:r>
            <a:endParaRPr lang="en-US" b="1" dirty="0"/>
          </a:p>
          <a:p>
            <a:pPr marL="342900" indent="-342900">
              <a:buAutoNum type="arabicPeriod"/>
            </a:pPr>
            <a:r>
              <a:rPr lang="id-ID" dirty="0"/>
              <a:t>Primary key tabel Orders : </a:t>
            </a:r>
            <a:r>
              <a:rPr lang="id-ID" b="1" i="0" u="none" strike="noStrike" dirty="0">
                <a:solidFill>
                  <a:srgbClr val="000000"/>
                </a:solidFill>
                <a:effectLst/>
              </a:rPr>
              <a:t>OrderID</a:t>
            </a:r>
            <a:r>
              <a:rPr lang="id-ID" b="1" dirty="0"/>
              <a:t> </a:t>
            </a:r>
            <a:endParaRPr lang="en-US" b="1" dirty="0"/>
          </a:p>
          <a:p>
            <a:pPr marL="342900" indent="-342900">
              <a:buAutoNum type="arabicPeriod"/>
            </a:pPr>
            <a:r>
              <a:rPr lang="id-ID" dirty="0"/>
              <a:t>Primary key tabel ProductCategory :</a:t>
            </a:r>
            <a:r>
              <a:rPr lang="id-ID" b="1" i="0" u="none" strike="noStrike" dirty="0">
                <a:solidFill>
                  <a:srgbClr val="000000"/>
                </a:solidFill>
                <a:effectLst/>
              </a:rPr>
              <a:t>CategoryID</a:t>
            </a:r>
            <a:r>
              <a:rPr lang="id-ID" dirty="0"/>
              <a:t> </a:t>
            </a:r>
          </a:p>
        </p:txBody>
      </p:sp>
      <p:cxnSp>
        <p:nvCxnSpPr>
          <p:cNvPr id="5" name="Straight Connector 4">
            <a:extLst>
              <a:ext uri="{FF2B5EF4-FFF2-40B4-BE49-F238E27FC236}">
                <a16:creationId xmlns:a16="http://schemas.microsoft.com/office/drawing/2014/main" id="{030C8E38-4F4E-C5D6-2C4A-CAB07ABDC445}"/>
              </a:ext>
            </a:extLst>
          </p:cNvPr>
          <p:cNvCxnSpPr>
            <a:cxnSpLocks/>
          </p:cNvCxnSpPr>
          <p:nvPr/>
        </p:nvCxnSpPr>
        <p:spPr>
          <a:xfrm>
            <a:off x="0" y="933425"/>
            <a:ext cx="926683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96" name="Google Shape;96;p16"/>
          <p:cNvSpPr txBox="1"/>
          <p:nvPr/>
        </p:nvSpPr>
        <p:spPr>
          <a:xfrm>
            <a:off x="-2707500" y="-20875"/>
            <a:ext cx="8463000" cy="954300"/>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5000" b="1" dirty="0">
                <a:latin typeface="Rubik"/>
                <a:ea typeface="Rubik"/>
                <a:cs typeface="Rubik"/>
                <a:sym typeface="Rubik"/>
              </a:rPr>
              <a:t>Case Study</a:t>
            </a:r>
            <a:endParaRPr sz="5000" b="1" dirty="0">
              <a:latin typeface="Rubik"/>
              <a:ea typeface="Rubik"/>
              <a:cs typeface="Rubik"/>
              <a:sym typeface="Rubik"/>
            </a:endParaRPr>
          </a:p>
        </p:txBody>
      </p:sp>
      <p:pic>
        <p:nvPicPr>
          <p:cNvPr id="97" name="Google Shape;97;p16"/>
          <p:cNvPicPr preferRelativeResize="0"/>
          <p:nvPr/>
        </p:nvPicPr>
        <p:blipFill rotWithShape="1">
          <a:blip r:embed="rId4">
            <a:alphaModFix/>
          </a:blip>
          <a:srcRect t="5658" b="5649"/>
          <a:stretch/>
        </p:blipFill>
        <p:spPr>
          <a:xfrm>
            <a:off x="7495021" y="185625"/>
            <a:ext cx="1399902" cy="541300"/>
          </a:xfrm>
          <a:prstGeom prst="rect">
            <a:avLst/>
          </a:prstGeom>
          <a:noFill/>
          <a:ln>
            <a:noFill/>
          </a:ln>
        </p:spPr>
      </p:pic>
      <p:sp>
        <p:nvSpPr>
          <p:cNvPr id="3" name="TextBox 2">
            <a:extLst>
              <a:ext uri="{FF2B5EF4-FFF2-40B4-BE49-F238E27FC236}">
                <a16:creationId xmlns:a16="http://schemas.microsoft.com/office/drawing/2014/main" id="{9DD976FF-262E-4F95-F4EE-E00E0B3E24A4}"/>
              </a:ext>
            </a:extLst>
          </p:cNvPr>
          <p:cNvSpPr txBox="1"/>
          <p:nvPr/>
        </p:nvSpPr>
        <p:spPr>
          <a:xfrm>
            <a:off x="0" y="954300"/>
            <a:ext cx="9144000" cy="461665"/>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r>
              <a:rPr lang="en-US" sz="2400" dirty="0" err="1"/>
              <a:t>Tentukan</a:t>
            </a:r>
            <a:r>
              <a:rPr lang="en-US" sz="2400" dirty="0"/>
              <a:t> relationship </a:t>
            </a:r>
            <a:r>
              <a:rPr lang="en-US" sz="2400" dirty="0" err="1"/>
              <a:t>dari</a:t>
            </a:r>
            <a:r>
              <a:rPr lang="en-US" sz="2400" dirty="0"/>
              <a:t> ke-4 table </a:t>
            </a:r>
            <a:r>
              <a:rPr lang="en-US" sz="2400" dirty="0" err="1"/>
              <a:t>tersebut</a:t>
            </a:r>
            <a:endParaRPr lang="id-ID" sz="2400" dirty="0"/>
          </a:p>
        </p:txBody>
      </p:sp>
      <p:cxnSp>
        <p:nvCxnSpPr>
          <p:cNvPr id="5" name="Straight Connector 4">
            <a:extLst>
              <a:ext uri="{FF2B5EF4-FFF2-40B4-BE49-F238E27FC236}">
                <a16:creationId xmlns:a16="http://schemas.microsoft.com/office/drawing/2014/main" id="{030C8E38-4F4E-C5D6-2C4A-CAB07ABDC445}"/>
              </a:ext>
            </a:extLst>
          </p:cNvPr>
          <p:cNvCxnSpPr>
            <a:cxnSpLocks/>
          </p:cNvCxnSpPr>
          <p:nvPr/>
        </p:nvCxnSpPr>
        <p:spPr>
          <a:xfrm>
            <a:off x="0" y="933425"/>
            <a:ext cx="926683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743CDF45-A789-CD9E-09F9-F39FE5BE5A7F}"/>
              </a:ext>
            </a:extLst>
          </p:cNvPr>
          <p:cNvPicPr>
            <a:picLocks noChangeAspect="1"/>
          </p:cNvPicPr>
          <p:nvPr/>
        </p:nvPicPr>
        <p:blipFill>
          <a:blip r:embed="rId5"/>
          <a:stretch>
            <a:fillRect/>
          </a:stretch>
        </p:blipFill>
        <p:spPr>
          <a:xfrm>
            <a:off x="0" y="1415965"/>
            <a:ext cx="9144000" cy="3436393"/>
          </a:xfrm>
          <a:prstGeom prst="rect">
            <a:avLst/>
          </a:prstGeom>
        </p:spPr>
      </p:pic>
      <p:sp>
        <p:nvSpPr>
          <p:cNvPr id="8" name="TextBox 7">
            <a:extLst>
              <a:ext uri="{FF2B5EF4-FFF2-40B4-BE49-F238E27FC236}">
                <a16:creationId xmlns:a16="http://schemas.microsoft.com/office/drawing/2014/main" id="{94B6BE77-A4C2-771E-1F1F-3B4325E24BBC}"/>
              </a:ext>
            </a:extLst>
          </p:cNvPr>
          <p:cNvSpPr txBox="1"/>
          <p:nvPr/>
        </p:nvSpPr>
        <p:spPr>
          <a:xfrm>
            <a:off x="348017" y="4326081"/>
            <a:ext cx="1767386" cy="400110"/>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r>
              <a:rPr lang="en-US" sz="1000" dirty="0"/>
              <a:t>CUTOMERS + ORDER = CUSTOMER ID </a:t>
            </a:r>
            <a:endParaRPr lang="id-ID" sz="1000" dirty="0"/>
          </a:p>
        </p:txBody>
      </p:sp>
      <p:sp>
        <p:nvSpPr>
          <p:cNvPr id="9" name="TextBox 8">
            <a:extLst>
              <a:ext uri="{FF2B5EF4-FFF2-40B4-BE49-F238E27FC236}">
                <a16:creationId xmlns:a16="http://schemas.microsoft.com/office/drawing/2014/main" id="{CF75FA33-B998-FB2A-1448-E316252518AC}"/>
              </a:ext>
            </a:extLst>
          </p:cNvPr>
          <p:cNvSpPr txBox="1"/>
          <p:nvPr/>
        </p:nvSpPr>
        <p:spPr>
          <a:xfrm>
            <a:off x="2511189" y="3302134"/>
            <a:ext cx="1767386" cy="400110"/>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r>
              <a:rPr lang="en-US" sz="1000" dirty="0"/>
              <a:t>ORDER + DATA TASK =</a:t>
            </a:r>
          </a:p>
          <a:p>
            <a:r>
              <a:rPr lang="en-US" sz="1000" dirty="0"/>
              <a:t>PROD NUMBER</a:t>
            </a:r>
            <a:endParaRPr lang="id-ID" sz="1000" dirty="0"/>
          </a:p>
        </p:txBody>
      </p:sp>
      <p:sp>
        <p:nvSpPr>
          <p:cNvPr id="10" name="TextBox 9">
            <a:extLst>
              <a:ext uri="{FF2B5EF4-FFF2-40B4-BE49-F238E27FC236}">
                <a16:creationId xmlns:a16="http://schemas.microsoft.com/office/drawing/2014/main" id="{A4082A08-3D4C-4253-E7B6-7410D16E36A7}"/>
              </a:ext>
            </a:extLst>
          </p:cNvPr>
          <p:cNvSpPr txBox="1"/>
          <p:nvPr/>
        </p:nvSpPr>
        <p:spPr>
          <a:xfrm>
            <a:off x="4681184" y="3148246"/>
            <a:ext cx="1705968" cy="707886"/>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r>
              <a:rPr lang="en-US" sz="1000" dirty="0"/>
              <a:t>DATA TASK + PRODUCT CATEGORY =</a:t>
            </a:r>
          </a:p>
          <a:p>
            <a:r>
              <a:rPr lang="en-US" sz="1000" dirty="0"/>
              <a:t>CATEGORY AND CATEGORY ID</a:t>
            </a:r>
            <a:endParaRPr lang="id-ID" sz="1000" dirty="0"/>
          </a:p>
        </p:txBody>
      </p:sp>
      <p:sp>
        <p:nvSpPr>
          <p:cNvPr id="11" name="TextBox 10">
            <a:extLst>
              <a:ext uri="{FF2B5EF4-FFF2-40B4-BE49-F238E27FC236}">
                <a16:creationId xmlns:a16="http://schemas.microsoft.com/office/drawing/2014/main" id="{1E88F566-76A3-887E-54D8-CAD68F3F3B70}"/>
              </a:ext>
            </a:extLst>
          </p:cNvPr>
          <p:cNvSpPr txBox="1"/>
          <p:nvPr/>
        </p:nvSpPr>
        <p:spPr>
          <a:xfrm>
            <a:off x="6796587" y="3770483"/>
            <a:ext cx="1705968" cy="707886"/>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r>
              <a:rPr lang="en-US" sz="1000" dirty="0"/>
              <a:t>DATA TASK + PRODUCT CATEGORY =</a:t>
            </a:r>
          </a:p>
          <a:p>
            <a:r>
              <a:rPr lang="en-US" sz="1000" dirty="0"/>
              <a:t>CATEGORY AND CATEGORY ID</a:t>
            </a:r>
            <a:endParaRPr lang="id-ID" sz="1000" dirty="0"/>
          </a:p>
        </p:txBody>
      </p:sp>
    </p:spTree>
    <p:extLst>
      <p:ext uri="{BB962C8B-B14F-4D97-AF65-F5344CB8AC3E}">
        <p14:creationId xmlns:p14="http://schemas.microsoft.com/office/powerpoint/2010/main" val="3144201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96" name="Google Shape;96;p16"/>
          <p:cNvSpPr txBox="1"/>
          <p:nvPr/>
        </p:nvSpPr>
        <p:spPr>
          <a:xfrm>
            <a:off x="-2707500" y="-20875"/>
            <a:ext cx="8463000" cy="954300"/>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5000" b="1" dirty="0">
                <a:latin typeface="Rubik"/>
                <a:ea typeface="Rubik"/>
                <a:cs typeface="Rubik"/>
                <a:sym typeface="Rubik"/>
              </a:rPr>
              <a:t>Case Study</a:t>
            </a:r>
            <a:endParaRPr sz="5000" b="1" dirty="0">
              <a:latin typeface="Rubik"/>
              <a:ea typeface="Rubik"/>
              <a:cs typeface="Rubik"/>
              <a:sym typeface="Rubik"/>
            </a:endParaRPr>
          </a:p>
        </p:txBody>
      </p:sp>
      <p:pic>
        <p:nvPicPr>
          <p:cNvPr id="97" name="Google Shape;97;p16"/>
          <p:cNvPicPr preferRelativeResize="0"/>
          <p:nvPr/>
        </p:nvPicPr>
        <p:blipFill rotWithShape="1">
          <a:blip r:embed="rId4">
            <a:alphaModFix/>
          </a:blip>
          <a:srcRect t="5658" b="5649"/>
          <a:stretch/>
        </p:blipFill>
        <p:spPr>
          <a:xfrm>
            <a:off x="7495021" y="185625"/>
            <a:ext cx="1399902" cy="541300"/>
          </a:xfrm>
          <a:prstGeom prst="rect">
            <a:avLst/>
          </a:prstGeom>
          <a:noFill/>
          <a:ln>
            <a:noFill/>
          </a:ln>
        </p:spPr>
      </p:pic>
      <p:sp>
        <p:nvSpPr>
          <p:cNvPr id="3" name="TextBox 2">
            <a:extLst>
              <a:ext uri="{FF2B5EF4-FFF2-40B4-BE49-F238E27FC236}">
                <a16:creationId xmlns:a16="http://schemas.microsoft.com/office/drawing/2014/main" id="{9DD976FF-262E-4F95-F4EE-E00E0B3E24A4}"/>
              </a:ext>
            </a:extLst>
          </p:cNvPr>
          <p:cNvSpPr txBox="1"/>
          <p:nvPr/>
        </p:nvSpPr>
        <p:spPr>
          <a:xfrm>
            <a:off x="0" y="933425"/>
            <a:ext cx="9144000" cy="2031325"/>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r>
              <a:rPr lang="id-ID" dirty="0"/>
              <a:t>Sebagai BI Analyst PT Sejahtera Bersama, kita akan membuat sebuah table master yang berisikan informasi </a:t>
            </a:r>
            <a:endParaRPr lang="en-US" dirty="0"/>
          </a:p>
          <a:p>
            <a:r>
              <a:rPr lang="id-ID" dirty="0"/>
              <a:t>: - CustomerEmail (cust_email) </a:t>
            </a:r>
            <a:endParaRPr lang="en-US" dirty="0"/>
          </a:p>
          <a:p>
            <a:r>
              <a:rPr lang="id-ID" dirty="0"/>
              <a:t>- CustomerCity (cust_city) </a:t>
            </a:r>
            <a:endParaRPr lang="en-US" dirty="0"/>
          </a:p>
          <a:p>
            <a:r>
              <a:rPr lang="id-ID" dirty="0"/>
              <a:t>- OrderDate (order_date) </a:t>
            </a:r>
            <a:endParaRPr lang="en-US" dirty="0"/>
          </a:p>
          <a:p>
            <a:r>
              <a:rPr lang="id-ID" dirty="0"/>
              <a:t>- OrderQty (order_qty) </a:t>
            </a:r>
            <a:endParaRPr lang="en-US" dirty="0"/>
          </a:p>
          <a:p>
            <a:r>
              <a:rPr lang="id-ID" dirty="0"/>
              <a:t>- ProductName (product_name) </a:t>
            </a:r>
            <a:endParaRPr lang="en-US" dirty="0"/>
          </a:p>
          <a:p>
            <a:r>
              <a:rPr lang="id-ID" dirty="0"/>
              <a:t>- ProductPrice (product_price)</a:t>
            </a:r>
            <a:endParaRPr lang="en-US" dirty="0"/>
          </a:p>
          <a:p>
            <a:r>
              <a:rPr lang="id-ID" dirty="0"/>
              <a:t> - ProductCategoryName (category_name) </a:t>
            </a:r>
            <a:endParaRPr lang="en-US" dirty="0"/>
          </a:p>
          <a:p>
            <a:r>
              <a:rPr lang="id-ID" dirty="0"/>
              <a:t>- TotalSales (total_sales) </a:t>
            </a:r>
          </a:p>
        </p:txBody>
      </p:sp>
      <p:cxnSp>
        <p:nvCxnSpPr>
          <p:cNvPr id="5" name="Straight Connector 4">
            <a:extLst>
              <a:ext uri="{FF2B5EF4-FFF2-40B4-BE49-F238E27FC236}">
                <a16:creationId xmlns:a16="http://schemas.microsoft.com/office/drawing/2014/main" id="{030C8E38-4F4E-C5D6-2C4A-CAB07ABDC445}"/>
              </a:ext>
            </a:extLst>
          </p:cNvPr>
          <p:cNvCxnSpPr>
            <a:cxnSpLocks/>
          </p:cNvCxnSpPr>
          <p:nvPr/>
        </p:nvCxnSpPr>
        <p:spPr>
          <a:xfrm>
            <a:off x="0" y="933425"/>
            <a:ext cx="926683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8422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96" name="Google Shape;96;p16"/>
          <p:cNvSpPr txBox="1"/>
          <p:nvPr/>
        </p:nvSpPr>
        <p:spPr>
          <a:xfrm>
            <a:off x="-3068448" y="-20875"/>
            <a:ext cx="8463000" cy="954300"/>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5000" b="1" dirty="0">
                <a:latin typeface="Rubik"/>
                <a:ea typeface="Rubik"/>
                <a:cs typeface="Rubik"/>
                <a:sym typeface="Rubik"/>
              </a:rPr>
              <a:t>Answer</a:t>
            </a:r>
            <a:endParaRPr sz="5000" b="1" dirty="0">
              <a:latin typeface="Rubik"/>
              <a:ea typeface="Rubik"/>
              <a:cs typeface="Rubik"/>
              <a:sym typeface="Rubik"/>
            </a:endParaRPr>
          </a:p>
        </p:txBody>
      </p:sp>
      <p:pic>
        <p:nvPicPr>
          <p:cNvPr id="97" name="Google Shape;97;p16"/>
          <p:cNvPicPr preferRelativeResize="0"/>
          <p:nvPr/>
        </p:nvPicPr>
        <p:blipFill rotWithShape="1">
          <a:blip r:embed="rId4">
            <a:alphaModFix/>
          </a:blip>
          <a:srcRect t="5658" b="5649"/>
          <a:stretch/>
        </p:blipFill>
        <p:spPr>
          <a:xfrm>
            <a:off x="7495021" y="185625"/>
            <a:ext cx="1399902" cy="541300"/>
          </a:xfrm>
          <a:prstGeom prst="rect">
            <a:avLst/>
          </a:prstGeom>
          <a:noFill/>
          <a:ln>
            <a:noFill/>
          </a:ln>
        </p:spPr>
      </p:pic>
      <p:cxnSp>
        <p:nvCxnSpPr>
          <p:cNvPr id="5" name="Straight Connector 4">
            <a:extLst>
              <a:ext uri="{FF2B5EF4-FFF2-40B4-BE49-F238E27FC236}">
                <a16:creationId xmlns:a16="http://schemas.microsoft.com/office/drawing/2014/main" id="{030C8E38-4F4E-C5D6-2C4A-CAB07ABDC445}"/>
              </a:ext>
            </a:extLst>
          </p:cNvPr>
          <p:cNvCxnSpPr>
            <a:cxnSpLocks/>
          </p:cNvCxnSpPr>
          <p:nvPr/>
        </p:nvCxnSpPr>
        <p:spPr>
          <a:xfrm>
            <a:off x="0" y="933425"/>
            <a:ext cx="926683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CE30A9EC-5483-AD3B-9ACB-E06403479E34}"/>
              </a:ext>
            </a:extLst>
          </p:cNvPr>
          <p:cNvPicPr>
            <a:picLocks noChangeAspect="1"/>
          </p:cNvPicPr>
          <p:nvPr/>
        </p:nvPicPr>
        <p:blipFill>
          <a:blip r:embed="rId5"/>
          <a:stretch>
            <a:fillRect/>
          </a:stretch>
        </p:blipFill>
        <p:spPr>
          <a:xfrm>
            <a:off x="654980" y="1321973"/>
            <a:ext cx="7834039" cy="1089754"/>
          </a:xfrm>
          <a:prstGeom prst="rect">
            <a:avLst/>
          </a:prstGeom>
        </p:spPr>
      </p:pic>
    </p:spTree>
    <p:extLst>
      <p:ext uri="{BB962C8B-B14F-4D97-AF65-F5344CB8AC3E}">
        <p14:creationId xmlns:p14="http://schemas.microsoft.com/office/powerpoint/2010/main" val="967094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96" name="Google Shape;96;p16"/>
          <p:cNvSpPr txBox="1"/>
          <p:nvPr/>
        </p:nvSpPr>
        <p:spPr>
          <a:xfrm>
            <a:off x="-3068448" y="-20875"/>
            <a:ext cx="8463000" cy="954300"/>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5000" b="1" dirty="0">
                <a:latin typeface="Rubik"/>
                <a:ea typeface="Rubik"/>
                <a:cs typeface="Rubik"/>
                <a:sym typeface="Rubik"/>
              </a:rPr>
              <a:t>Answer</a:t>
            </a:r>
            <a:endParaRPr sz="5000" b="1" dirty="0">
              <a:latin typeface="Rubik"/>
              <a:ea typeface="Rubik"/>
              <a:cs typeface="Rubik"/>
              <a:sym typeface="Rubik"/>
            </a:endParaRPr>
          </a:p>
        </p:txBody>
      </p:sp>
      <p:pic>
        <p:nvPicPr>
          <p:cNvPr id="97" name="Google Shape;97;p16"/>
          <p:cNvPicPr preferRelativeResize="0"/>
          <p:nvPr/>
        </p:nvPicPr>
        <p:blipFill rotWithShape="1">
          <a:blip r:embed="rId4">
            <a:alphaModFix/>
          </a:blip>
          <a:srcRect t="5658" b="5649"/>
          <a:stretch/>
        </p:blipFill>
        <p:spPr>
          <a:xfrm>
            <a:off x="7495021" y="185625"/>
            <a:ext cx="1399902" cy="541300"/>
          </a:xfrm>
          <a:prstGeom prst="rect">
            <a:avLst/>
          </a:prstGeom>
          <a:noFill/>
          <a:ln>
            <a:noFill/>
          </a:ln>
        </p:spPr>
      </p:pic>
      <p:cxnSp>
        <p:nvCxnSpPr>
          <p:cNvPr id="5" name="Straight Connector 4">
            <a:extLst>
              <a:ext uri="{FF2B5EF4-FFF2-40B4-BE49-F238E27FC236}">
                <a16:creationId xmlns:a16="http://schemas.microsoft.com/office/drawing/2014/main" id="{030C8E38-4F4E-C5D6-2C4A-CAB07ABDC445}"/>
              </a:ext>
            </a:extLst>
          </p:cNvPr>
          <p:cNvCxnSpPr>
            <a:cxnSpLocks/>
          </p:cNvCxnSpPr>
          <p:nvPr/>
        </p:nvCxnSpPr>
        <p:spPr>
          <a:xfrm>
            <a:off x="0" y="933425"/>
            <a:ext cx="926683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1B19B1FC-1E66-5586-A3B4-74534E7302C5}"/>
              </a:ext>
            </a:extLst>
          </p:cNvPr>
          <p:cNvPicPr>
            <a:picLocks noChangeAspect="1"/>
          </p:cNvPicPr>
          <p:nvPr/>
        </p:nvPicPr>
        <p:blipFill rotWithShape="1">
          <a:blip r:embed="rId5"/>
          <a:srcRect t="4774"/>
          <a:stretch/>
        </p:blipFill>
        <p:spPr>
          <a:xfrm>
            <a:off x="0" y="992350"/>
            <a:ext cx="9144000" cy="4078975"/>
          </a:xfrm>
          <a:prstGeom prst="rect">
            <a:avLst/>
          </a:prstGeom>
        </p:spPr>
      </p:pic>
    </p:spTree>
    <p:extLst>
      <p:ext uri="{BB962C8B-B14F-4D97-AF65-F5344CB8AC3E}">
        <p14:creationId xmlns:p14="http://schemas.microsoft.com/office/powerpoint/2010/main" val="2167776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96" name="Google Shape;96;p16"/>
          <p:cNvSpPr txBox="1"/>
          <p:nvPr/>
        </p:nvSpPr>
        <p:spPr>
          <a:xfrm>
            <a:off x="-2707500" y="-20875"/>
            <a:ext cx="8463000" cy="954300"/>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5000" b="1" dirty="0">
                <a:latin typeface="Rubik"/>
                <a:ea typeface="Rubik"/>
                <a:cs typeface="Rubik"/>
                <a:sym typeface="Rubik"/>
              </a:rPr>
              <a:t>Case Study</a:t>
            </a:r>
            <a:endParaRPr sz="5000" b="1" dirty="0">
              <a:latin typeface="Rubik"/>
              <a:ea typeface="Rubik"/>
              <a:cs typeface="Rubik"/>
              <a:sym typeface="Rubik"/>
            </a:endParaRPr>
          </a:p>
        </p:txBody>
      </p:sp>
      <p:pic>
        <p:nvPicPr>
          <p:cNvPr id="97" name="Google Shape;97;p16"/>
          <p:cNvPicPr preferRelativeResize="0"/>
          <p:nvPr/>
        </p:nvPicPr>
        <p:blipFill rotWithShape="1">
          <a:blip r:embed="rId4">
            <a:alphaModFix/>
          </a:blip>
          <a:srcRect t="5658" b="5649"/>
          <a:stretch/>
        </p:blipFill>
        <p:spPr>
          <a:xfrm>
            <a:off x="7495021" y="185625"/>
            <a:ext cx="1399902" cy="541300"/>
          </a:xfrm>
          <a:prstGeom prst="rect">
            <a:avLst/>
          </a:prstGeom>
          <a:noFill/>
          <a:ln>
            <a:noFill/>
          </a:ln>
        </p:spPr>
      </p:pic>
      <p:sp>
        <p:nvSpPr>
          <p:cNvPr id="3" name="TextBox 2">
            <a:extLst>
              <a:ext uri="{FF2B5EF4-FFF2-40B4-BE49-F238E27FC236}">
                <a16:creationId xmlns:a16="http://schemas.microsoft.com/office/drawing/2014/main" id="{9DD976FF-262E-4F95-F4EE-E00E0B3E24A4}"/>
              </a:ext>
            </a:extLst>
          </p:cNvPr>
          <p:cNvSpPr txBox="1"/>
          <p:nvPr/>
        </p:nvSpPr>
        <p:spPr>
          <a:xfrm>
            <a:off x="0" y="954300"/>
            <a:ext cx="9144000" cy="2246769"/>
          </a:xfrm>
          <a:prstGeom prst="rect">
            <a:avLst/>
          </a:prstGeom>
          <a:ln>
            <a:noFill/>
          </a:ln>
        </p:spPr>
        <p:style>
          <a:lnRef idx="2">
            <a:schemeClr val="dk1"/>
          </a:lnRef>
          <a:fillRef idx="1">
            <a:schemeClr val="lt1"/>
          </a:fillRef>
          <a:effectRef idx="0">
            <a:schemeClr val="dk1"/>
          </a:effectRef>
          <a:fontRef idx="minor">
            <a:schemeClr val="dk1"/>
          </a:fontRef>
        </p:style>
        <p:txBody>
          <a:bodyPr wrap="square">
            <a:spAutoFit/>
          </a:bodyPr>
          <a:lstStyle/>
          <a:p>
            <a:r>
              <a:rPr lang="id-ID" dirty="0"/>
              <a:t>Dari hasil tabel yang dibuat pada soal nomor 3, simpanlah hasilnya dalam bentuk CSV. Dengan menggunakan Looker Studio, buatlah visualisasi yang menampilkan data penjualan tersebut. Visualisasi tersebut harus berisi minimal : </a:t>
            </a:r>
            <a:endParaRPr lang="en-US" dirty="0"/>
          </a:p>
          <a:p>
            <a:r>
              <a:rPr lang="id-ID" dirty="0"/>
              <a:t>- Total keseluruhan sales </a:t>
            </a:r>
            <a:endParaRPr lang="en-US" dirty="0"/>
          </a:p>
          <a:p>
            <a:r>
              <a:rPr lang="id-ID" dirty="0"/>
              <a:t>- Total keseluruhan sales berdasarkan kategori produk </a:t>
            </a:r>
            <a:endParaRPr lang="en-US" dirty="0"/>
          </a:p>
          <a:p>
            <a:r>
              <a:rPr lang="id-ID" dirty="0"/>
              <a:t>- Total keseluruhan qty berdasarkan kategori produk </a:t>
            </a:r>
            <a:endParaRPr lang="en-US" dirty="0"/>
          </a:p>
          <a:p>
            <a:r>
              <a:rPr lang="id-ID" dirty="0"/>
              <a:t>- Total sales berdasarkan kota </a:t>
            </a:r>
            <a:endParaRPr lang="en-US" dirty="0"/>
          </a:p>
          <a:p>
            <a:r>
              <a:rPr lang="id-ID" dirty="0"/>
              <a:t>- Total qty berdasarkan kota </a:t>
            </a:r>
            <a:endParaRPr lang="en-US" dirty="0"/>
          </a:p>
          <a:p>
            <a:r>
              <a:rPr lang="id-ID" dirty="0"/>
              <a:t>- Top 5 kategori produk yang paling tinggi salesnya </a:t>
            </a:r>
            <a:endParaRPr lang="en-US" dirty="0"/>
          </a:p>
          <a:p>
            <a:r>
              <a:rPr lang="id-ID" dirty="0"/>
              <a:t>- Top 5 kategori produk yang paling tinggi qtynya</a:t>
            </a:r>
          </a:p>
        </p:txBody>
      </p:sp>
      <p:cxnSp>
        <p:nvCxnSpPr>
          <p:cNvPr id="5" name="Straight Connector 4">
            <a:extLst>
              <a:ext uri="{FF2B5EF4-FFF2-40B4-BE49-F238E27FC236}">
                <a16:creationId xmlns:a16="http://schemas.microsoft.com/office/drawing/2014/main" id="{030C8E38-4F4E-C5D6-2C4A-CAB07ABDC445}"/>
              </a:ext>
            </a:extLst>
          </p:cNvPr>
          <p:cNvCxnSpPr>
            <a:cxnSpLocks/>
          </p:cNvCxnSpPr>
          <p:nvPr/>
        </p:nvCxnSpPr>
        <p:spPr>
          <a:xfrm>
            <a:off x="0" y="933425"/>
            <a:ext cx="926683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6147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96" name="Google Shape;96;p16"/>
          <p:cNvSpPr txBox="1"/>
          <p:nvPr/>
        </p:nvSpPr>
        <p:spPr>
          <a:xfrm>
            <a:off x="-3068448" y="-20875"/>
            <a:ext cx="8463000" cy="954300"/>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5000" b="1" dirty="0">
                <a:latin typeface="Rubik"/>
                <a:ea typeface="Rubik"/>
                <a:cs typeface="Rubik"/>
                <a:sym typeface="Rubik"/>
              </a:rPr>
              <a:t>Answer</a:t>
            </a:r>
            <a:endParaRPr sz="5000" b="1" dirty="0">
              <a:latin typeface="Rubik"/>
              <a:ea typeface="Rubik"/>
              <a:cs typeface="Rubik"/>
              <a:sym typeface="Rubik"/>
            </a:endParaRPr>
          </a:p>
        </p:txBody>
      </p:sp>
      <p:pic>
        <p:nvPicPr>
          <p:cNvPr id="97" name="Google Shape;97;p16"/>
          <p:cNvPicPr preferRelativeResize="0"/>
          <p:nvPr/>
        </p:nvPicPr>
        <p:blipFill rotWithShape="1">
          <a:blip r:embed="rId4">
            <a:alphaModFix/>
          </a:blip>
          <a:srcRect t="5658" b="5649"/>
          <a:stretch/>
        </p:blipFill>
        <p:spPr>
          <a:xfrm>
            <a:off x="7495021" y="185625"/>
            <a:ext cx="1399902" cy="541300"/>
          </a:xfrm>
          <a:prstGeom prst="rect">
            <a:avLst/>
          </a:prstGeom>
          <a:noFill/>
          <a:ln>
            <a:noFill/>
          </a:ln>
        </p:spPr>
      </p:pic>
      <p:cxnSp>
        <p:nvCxnSpPr>
          <p:cNvPr id="5" name="Straight Connector 4">
            <a:extLst>
              <a:ext uri="{FF2B5EF4-FFF2-40B4-BE49-F238E27FC236}">
                <a16:creationId xmlns:a16="http://schemas.microsoft.com/office/drawing/2014/main" id="{030C8E38-4F4E-C5D6-2C4A-CAB07ABDC445}"/>
              </a:ext>
            </a:extLst>
          </p:cNvPr>
          <p:cNvCxnSpPr>
            <a:cxnSpLocks/>
          </p:cNvCxnSpPr>
          <p:nvPr/>
        </p:nvCxnSpPr>
        <p:spPr>
          <a:xfrm>
            <a:off x="0" y="933425"/>
            <a:ext cx="926683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28960AD5-8E5A-8C38-D54A-3715D1AE0B99}"/>
              </a:ext>
            </a:extLst>
          </p:cNvPr>
          <p:cNvPicPr>
            <a:picLocks noChangeAspect="1"/>
          </p:cNvPicPr>
          <p:nvPr/>
        </p:nvPicPr>
        <p:blipFill>
          <a:blip r:embed="rId5"/>
          <a:stretch>
            <a:fillRect/>
          </a:stretch>
        </p:blipFill>
        <p:spPr>
          <a:xfrm>
            <a:off x="1901179" y="989600"/>
            <a:ext cx="5464471" cy="4096018"/>
          </a:xfrm>
          <a:prstGeom prst="rect">
            <a:avLst/>
          </a:prstGeom>
        </p:spPr>
      </p:pic>
    </p:spTree>
    <p:extLst>
      <p:ext uri="{BB962C8B-B14F-4D97-AF65-F5344CB8AC3E}">
        <p14:creationId xmlns:p14="http://schemas.microsoft.com/office/powerpoint/2010/main" val="391141853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461</Words>
  <Application>Microsoft Office PowerPoint</Application>
  <PresentationFormat>On-screen Show (16:9)</PresentationFormat>
  <Paragraphs>65</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-apple-system</vt:lpstr>
      <vt:lpstr>Arial</vt:lpstr>
      <vt:lpstr>Rubik</vt:lpstr>
      <vt:lpstr>Rubik Light</vt:lpstr>
      <vt:lpstr>Rubik SemiBold</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Muhammad Chaliq</cp:lastModifiedBy>
  <cp:revision>2</cp:revision>
  <dcterms:modified xsi:type="dcterms:W3CDTF">2024-03-04T02:41:42Z</dcterms:modified>
</cp:coreProperties>
</file>